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1" r:id="rId4"/>
    <p:sldId id="290" r:id="rId5"/>
    <p:sldId id="292" r:id="rId6"/>
    <p:sldId id="258" r:id="rId7"/>
    <p:sldId id="259" r:id="rId8"/>
    <p:sldId id="261" r:id="rId9"/>
    <p:sldId id="263" r:id="rId10"/>
    <p:sldId id="293" r:id="rId11"/>
    <p:sldId id="295" r:id="rId12"/>
    <p:sldId id="294" r:id="rId13"/>
    <p:sldId id="296" r:id="rId14"/>
    <p:sldId id="297" r:id="rId15"/>
    <p:sldId id="306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62" r:id="rId24"/>
    <p:sldId id="267" r:id="rId25"/>
    <p:sldId id="264" r:id="rId26"/>
    <p:sldId id="305" r:id="rId27"/>
    <p:sldId id="289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 userDrawn="1"/>
        </p:nvSpPr>
        <p:spPr>
          <a:xfrm>
            <a:off x="1371600" y="4127146"/>
            <a:ext cx="6400800" cy="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 baseline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46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2304617"/>
            <a:ext cx="8229600" cy="40567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0277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80662"/>
            <a:ext cx="8229600" cy="328066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7200" y="2209800"/>
            <a:ext cx="8229600" cy="706246"/>
          </a:xfrm>
        </p:spPr>
        <p:txBody>
          <a:bodyPr>
            <a:normAutofit/>
          </a:bodyPr>
          <a:lstStyle>
            <a:lvl2pPr marL="457200" indent="0" algn="ctr">
              <a:buNone/>
              <a:defRPr sz="3600"/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04617"/>
            <a:ext cx="8229600" cy="40567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3906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accent1">
              <a:lumMod val="75000"/>
            </a:schemeClr>
          </a:solidFill>
          <a:latin typeface="Palatino"/>
          <a:ea typeface="+mj-ea"/>
          <a:cs typeface="Palatin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24B4B7"/>
        </a:buClr>
        <a:buFont typeface="Arial"/>
        <a:buChar char="•"/>
        <a:defRPr sz="2400" b="0" kern="1200" cap="none" spc="0">
          <a:ln>
            <a:noFill/>
          </a:ln>
          <a:solidFill>
            <a:schemeClr val="tx1"/>
          </a:solidFill>
          <a:effectLst/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24B4B7"/>
        </a:buClr>
        <a:buFont typeface="Arial"/>
        <a:buChar char="–"/>
        <a:defRPr sz="2200" b="0" kern="1200" cap="none" spc="0">
          <a:ln>
            <a:noFill/>
          </a:ln>
          <a:solidFill>
            <a:schemeClr val="tx1"/>
          </a:solidFill>
          <a:effectLst/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24B4B7"/>
        </a:buClr>
        <a:buFont typeface="Arial"/>
        <a:buChar char="•"/>
        <a:defRPr sz="1800" b="0" kern="1200" cap="none" spc="0">
          <a:ln>
            <a:noFill/>
          </a:ln>
          <a:solidFill>
            <a:schemeClr val="tx1"/>
          </a:solidFill>
          <a:effectLst/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24B4B7"/>
        </a:buClr>
        <a:buFont typeface="Arial"/>
        <a:buChar char="–"/>
        <a:defRPr sz="1600" b="0" kern="1200" cap="none" spc="0">
          <a:ln>
            <a:noFill/>
          </a:ln>
          <a:solidFill>
            <a:schemeClr val="tx1"/>
          </a:solidFill>
          <a:effectLst/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438943"/>
            <a:ext cx="9144000" cy="19451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Caring for Your Loved One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with a Disability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771899"/>
            <a:ext cx="6400800" cy="16513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 baseline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/>
              <a:t>8417 Santa Fe Drive, Suite 107, Overland Park, KS 66212</a:t>
            </a:r>
          </a:p>
          <a:p>
            <a:r>
              <a:rPr lang="en-US" dirty="0"/>
              <a:t>Phone: 913.648.0233 | Fax: 913.648.0057</a:t>
            </a:r>
          </a:p>
          <a:p>
            <a:r>
              <a:rPr lang="en-US" dirty="0"/>
              <a:t>info@arcare.org</a:t>
            </a:r>
          </a:p>
          <a:p>
            <a:r>
              <a:rPr lang="en-US" dirty="0" err="1"/>
              <a:t>www.arcare.org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4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6138"/>
            <a:ext cx="9144000" cy="1143000"/>
          </a:xfrm>
          <a:effectLst/>
        </p:spPr>
        <p:txBody>
          <a:bodyPr>
            <a:noAutofit/>
          </a:bodyPr>
          <a:lstStyle/>
          <a:p>
            <a:r>
              <a:rPr lang="en-US" sz="4300" dirty="0" err="1"/>
              <a:t>Arcare</a:t>
            </a:r>
            <a:r>
              <a:rPr lang="en-US" sz="4300" dirty="0"/>
              <a:t> Trust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10441"/>
            <a:ext cx="8229600" cy="3950887"/>
          </a:xfrm>
        </p:spPr>
        <p:txBody>
          <a:bodyPr>
            <a:noAutofit/>
          </a:bodyPr>
          <a:lstStyle/>
          <a:p>
            <a:r>
              <a:rPr lang="en-US" dirty="0"/>
              <a:t>A trust is a legal document established by one or more persons who are called settlers or grantors.</a:t>
            </a:r>
          </a:p>
          <a:p>
            <a:r>
              <a:rPr lang="en-US" dirty="0"/>
              <a:t>The trust is used as a vehicle for managing assets, protecting the funds of the beneficiary and ultimately for directing distributions.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Arcare</a:t>
            </a:r>
            <a:r>
              <a:rPr lang="en-US" dirty="0"/>
              <a:t> offers two types of Special Needs Trusts (SNT):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Trust I, a third-party pooled trust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Trust II, a self-settled pooled trust</a:t>
            </a:r>
          </a:p>
        </p:txBody>
      </p:sp>
    </p:spTree>
    <p:extLst>
      <p:ext uri="{BB962C8B-B14F-4D97-AF65-F5344CB8AC3E}">
        <p14:creationId xmlns:p14="http://schemas.microsoft.com/office/powerpoint/2010/main" val="230272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Arcare</a:t>
            </a:r>
            <a:r>
              <a:rPr lang="en-US" dirty="0"/>
              <a:t> Trust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Child who meets Medicaid Eligibility Guidelines.</a:t>
            </a:r>
          </a:p>
          <a:p>
            <a:pPr marL="971550" indent="-97155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Parent who wants to ensure Child is able to receive inheritance.</a:t>
            </a:r>
          </a:p>
          <a:p>
            <a:pPr marL="971550" indent="-97155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Additional benefactors (e.g., grandparents, friends of the family, extended family members or any other interested parties)</a:t>
            </a:r>
          </a:p>
        </p:txBody>
      </p:sp>
    </p:spTree>
    <p:extLst>
      <p:ext uri="{BB962C8B-B14F-4D97-AF65-F5344CB8AC3E}">
        <p14:creationId xmlns:p14="http://schemas.microsoft.com/office/powerpoint/2010/main" val="206832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dirty="0" err="1"/>
              <a:t>Arcare</a:t>
            </a:r>
            <a:r>
              <a:rPr lang="en-US" dirty="0"/>
              <a:t> Trust I Works</a:t>
            </a:r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2162548" y="3063447"/>
            <a:ext cx="309562" cy="103187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FF"/>
          </a:solidFill>
          <a:ln w="762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2162548" y="4712859"/>
            <a:ext cx="309562" cy="10318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762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162548" y="3888947"/>
            <a:ext cx="309562" cy="103187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368923" y="2203022"/>
            <a:ext cx="4021137" cy="515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00"/>
                    </a:gs>
                    <a:gs pos="50000">
                      <a:srgbClr val="767600"/>
                    </a:gs>
                    <a:gs pos="100000">
                      <a:srgbClr val="FFFF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Settlor = </a:t>
            </a:r>
            <a:r>
              <a:rPr lang="en-US" altLang="en-US" sz="1600" dirty="0" err="1"/>
              <a:t>Arcare</a:t>
            </a:r>
            <a:endParaRPr lang="en-US" altLang="en-US" sz="1600" dirty="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6493248" y="3373009"/>
            <a:ext cx="16494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600" dirty="0"/>
              <a:t>Trustee </a:t>
            </a:r>
            <a:r>
              <a:rPr lang="en-US" altLang="en-US" sz="1600" dirty="0" err="1"/>
              <a:t>Arcare</a:t>
            </a:r>
            <a:endParaRPr lang="en-US" altLang="en-US" sz="1600" dirty="0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6237660" y="5798709"/>
            <a:ext cx="1765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600"/>
              <a:t>Sub-Accounts</a:t>
            </a: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3013806" y="5228798"/>
            <a:ext cx="51593" cy="411162"/>
          </a:xfrm>
          <a:prstGeom prst="downArrow">
            <a:avLst>
              <a:gd name="adj1" fmla="val 50000"/>
              <a:gd name="adj2" fmla="val 149616"/>
            </a:avLst>
          </a:prstGeom>
          <a:solidFill>
            <a:srgbClr val="0000FF"/>
          </a:solidFill>
          <a:ln w="762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4346613" y="5228797"/>
            <a:ext cx="51594" cy="411163"/>
          </a:xfrm>
          <a:prstGeom prst="downArrow">
            <a:avLst>
              <a:gd name="adj1" fmla="val 50000"/>
              <a:gd name="adj2" fmla="val 149615"/>
            </a:avLst>
          </a:prstGeom>
          <a:solidFill>
            <a:srgbClr val="FF00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5719264" y="5228797"/>
            <a:ext cx="51593" cy="411163"/>
          </a:xfrm>
          <a:prstGeom prst="downArrow">
            <a:avLst>
              <a:gd name="adj1" fmla="val 50000"/>
              <a:gd name="adj2" fmla="val 149616"/>
            </a:avLst>
          </a:prstGeom>
          <a:solidFill>
            <a:srgbClr val="FF6600"/>
          </a:solidFill>
          <a:ln w="762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2602285" y="5639959"/>
            <a:ext cx="892175" cy="6191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76"/>
                    </a:gs>
                    <a:gs pos="5000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Bob Smith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3875460" y="5639959"/>
            <a:ext cx="914400" cy="619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Carol Jones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5270694" y="5639959"/>
            <a:ext cx="954087" cy="6191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6600"/>
                    </a:gs>
                    <a:gs pos="50000">
                      <a:srgbClr val="762F00"/>
                    </a:gs>
                    <a:gs pos="100000">
                      <a:srgbClr val="FF66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Frank Garcia</a:t>
            </a: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1132260" y="2857072"/>
            <a:ext cx="1030288" cy="6191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76"/>
                    </a:gs>
                    <a:gs pos="5000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Mr./Ms.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Smith</a:t>
            </a:r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1132260" y="3682572"/>
            <a:ext cx="1030288" cy="6175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Ms.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Jones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1132260" y="4506484"/>
            <a:ext cx="1030288" cy="6191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6600"/>
                    </a:gs>
                    <a:gs pos="50000">
                      <a:srgbClr val="762F00"/>
                    </a:gs>
                    <a:gs pos="100000">
                      <a:srgbClr val="FF66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Mr./Ms.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Garcia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368923" y="2857072"/>
            <a:ext cx="4021137" cy="23717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B00"/>
                    </a:gs>
                    <a:gs pos="100000">
                      <a:srgbClr val="0080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/>
              <a:t>Arcare</a:t>
            </a:r>
            <a:r>
              <a:rPr lang="en-US" altLang="en-US" sz="2400" dirty="0"/>
              <a:t> Trust 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“Master Trust Document”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Third Party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Assets are pooled for investment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and management purposes.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Each Beneficiary has a Joinder Agreement.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6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Arcare</a:t>
            </a:r>
            <a:r>
              <a:rPr lang="en-US" dirty="0"/>
              <a:t> Trust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Assets belonging to individual with disability</a:t>
            </a:r>
          </a:p>
          <a:p>
            <a:pPr marL="1257300" indent="-1257300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Payback/Estate Recovery (Medicaid)         </a:t>
            </a:r>
          </a:p>
          <a:p>
            <a:pPr marL="1257300" indent="-1257300"/>
            <a:endParaRPr lang="en-US" dirty="0"/>
          </a:p>
          <a:p>
            <a:r>
              <a:rPr lang="en-US" dirty="0"/>
              <a:t>Special Needs Trust (same as Trust I)</a:t>
            </a:r>
          </a:p>
          <a:p>
            <a:pPr marL="1257300" indent="-1257300"/>
            <a:endParaRPr lang="en-US" dirty="0"/>
          </a:p>
          <a:p>
            <a:r>
              <a:rPr lang="en-US" dirty="0"/>
              <a:t>Discretionary (same as Trust I)</a:t>
            </a:r>
          </a:p>
        </p:txBody>
      </p:sp>
    </p:spTree>
    <p:extLst>
      <p:ext uri="{BB962C8B-B14F-4D97-AF65-F5344CB8AC3E}">
        <p14:creationId xmlns:p14="http://schemas.microsoft.com/office/powerpoint/2010/main" val="4084302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6138"/>
            <a:ext cx="9144000" cy="1143000"/>
          </a:xfrm>
          <a:effectLst/>
        </p:spPr>
        <p:txBody>
          <a:bodyPr>
            <a:noAutofit/>
          </a:bodyPr>
          <a:lstStyle/>
          <a:p>
            <a:r>
              <a:rPr lang="en-US" sz="4300" dirty="0" err="1"/>
              <a:t>Arcare</a:t>
            </a:r>
            <a:r>
              <a:rPr lang="en-US" sz="4300" dirty="0"/>
              <a:t> Trust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47603"/>
            <a:ext cx="8229600" cy="39508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If an individual is a recipient of SSI/Medicaid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and the individual receives lump sum &gt;$2,000 Social </a:t>
            </a:r>
            <a:br>
              <a:rPr lang="en-US" sz="2400" dirty="0"/>
            </a:br>
            <a:r>
              <a:rPr lang="en-US" sz="2400" dirty="0"/>
              <a:t>Security Check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or the parents die without a will or trust the assets are passed down to the child in equal portions per </a:t>
            </a:r>
            <a:br>
              <a:rPr lang="en-US" sz="2400" dirty="0"/>
            </a:br>
            <a:r>
              <a:rPr lang="en-US" sz="2400" dirty="0"/>
              <a:t>Kansas Law &gt;$2,000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or the individual receives a legal settlement </a:t>
            </a:r>
            <a:br>
              <a:rPr lang="en-US" sz="2400" dirty="0"/>
            </a:br>
            <a:r>
              <a:rPr lang="en-US" sz="2400" dirty="0"/>
              <a:t>(lump sum &gt;$2000)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or the individual with earned income has problems keeping resources &lt;$2,000 …</a:t>
            </a:r>
          </a:p>
        </p:txBody>
      </p:sp>
    </p:spTree>
    <p:extLst>
      <p:ext uri="{BB962C8B-B14F-4D97-AF65-F5344CB8AC3E}">
        <p14:creationId xmlns:p14="http://schemas.microsoft.com/office/powerpoint/2010/main" val="3394734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26" y="2906041"/>
            <a:ext cx="8229600" cy="236741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Arcare</a:t>
            </a:r>
            <a:r>
              <a:rPr lang="en-US" dirty="0"/>
              <a:t> Trust II is the solution!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16727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24B4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the individual maintain eligibility?</a:t>
            </a:r>
          </a:p>
        </p:txBody>
      </p:sp>
    </p:spTree>
    <p:extLst>
      <p:ext uri="{BB962C8B-B14F-4D97-AF65-F5344CB8AC3E}">
        <p14:creationId xmlns:p14="http://schemas.microsoft.com/office/powerpoint/2010/main" val="103770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61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dirty="0" err="1"/>
              <a:t>Arcare</a:t>
            </a:r>
            <a:r>
              <a:rPr lang="en-US" dirty="0"/>
              <a:t> Trust II Works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2175427" y="3153600"/>
            <a:ext cx="309562" cy="103187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FF"/>
          </a:solidFill>
          <a:ln w="762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2175427" y="4803012"/>
            <a:ext cx="309562" cy="10318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762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2175427" y="3979100"/>
            <a:ext cx="309562" cy="103187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381802" y="2293175"/>
            <a:ext cx="4021137" cy="515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00"/>
                    </a:gs>
                    <a:gs pos="50000">
                      <a:srgbClr val="767600"/>
                    </a:gs>
                    <a:gs pos="100000">
                      <a:srgbClr val="FFFF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Settlor = </a:t>
            </a:r>
            <a:r>
              <a:rPr lang="en-US" altLang="en-US" sz="1600" dirty="0" err="1"/>
              <a:t>Arcare</a:t>
            </a:r>
            <a:endParaRPr lang="en-US" altLang="en-US" sz="1600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506127" y="3463162"/>
            <a:ext cx="16494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600" dirty="0"/>
              <a:t>Trustee </a:t>
            </a:r>
            <a:r>
              <a:rPr lang="en-US" altLang="en-US" sz="1600" dirty="0" err="1"/>
              <a:t>Arcare</a:t>
            </a:r>
            <a:endParaRPr lang="en-US" altLang="en-US" sz="1600" dirty="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50539" y="5888862"/>
            <a:ext cx="1765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600"/>
              <a:t>Sub-Accounts</a:t>
            </a: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3052520" y="5318950"/>
            <a:ext cx="51594" cy="411163"/>
          </a:xfrm>
          <a:prstGeom prst="downArrow">
            <a:avLst>
              <a:gd name="adj1" fmla="val 50000"/>
              <a:gd name="adj2" fmla="val 149616"/>
            </a:avLst>
          </a:prstGeom>
          <a:solidFill>
            <a:srgbClr val="0000FF"/>
          </a:solidFill>
          <a:ln w="762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>
            <a:off x="4333734" y="5318951"/>
            <a:ext cx="45719" cy="411162"/>
          </a:xfrm>
          <a:prstGeom prst="downArrow">
            <a:avLst>
              <a:gd name="adj1" fmla="val 50000"/>
              <a:gd name="adj2" fmla="val 149615"/>
            </a:avLst>
          </a:prstGeom>
          <a:solidFill>
            <a:srgbClr val="FF00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8" name="AutoShape 25"/>
          <p:cNvSpPr>
            <a:spLocks noChangeArrowheads="1"/>
          </p:cNvSpPr>
          <p:nvPr/>
        </p:nvSpPr>
        <p:spPr bwMode="auto">
          <a:xfrm>
            <a:off x="5680627" y="5318950"/>
            <a:ext cx="51593" cy="411163"/>
          </a:xfrm>
          <a:prstGeom prst="downArrow">
            <a:avLst>
              <a:gd name="adj1" fmla="val 50000"/>
              <a:gd name="adj2" fmla="val 149616"/>
            </a:avLst>
          </a:prstGeom>
          <a:solidFill>
            <a:srgbClr val="FF6600"/>
          </a:solidFill>
          <a:ln w="762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615164" y="5730112"/>
            <a:ext cx="815975" cy="6191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76"/>
                    </a:gs>
                    <a:gs pos="5000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Bob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978492" y="5730112"/>
            <a:ext cx="762000" cy="619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Carol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5296452" y="5730112"/>
            <a:ext cx="801687" cy="6191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6600"/>
                    </a:gs>
                    <a:gs pos="50000">
                      <a:srgbClr val="762F00"/>
                    </a:gs>
                    <a:gs pos="100000">
                      <a:srgbClr val="FF66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Frank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1145139" y="2947225"/>
            <a:ext cx="1030288" cy="6191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76"/>
                    </a:gs>
                    <a:gs pos="5000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Bob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1145139" y="3772725"/>
            <a:ext cx="1030288" cy="6175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00"/>
                    </a:gs>
                    <a:gs pos="5000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Carol/</a:t>
            </a:r>
            <a:br>
              <a:rPr lang="en-US" altLang="en-US" sz="1600" dirty="0"/>
            </a:br>
            <a:r>
              <a:rPr lang="en-US" altLang="en-US" sz="1600" dirty="0"/>
              <a:t>Court Order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1145139" y="4596637"/>
            <a:ext cx="1030288" cy="61912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6600"/>
                    </a:gs>
                    <a:gs pos="50000">
                      <a:srgbClr val="762F00"/>
                    </a:gs>
                    <a:gs pos="100000">
                      <a:srgbClr val="FF66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Frank/</a:t>
            </a:r>
            <a:br>
              <a:rPr lang="en-US" altLang="en-US" sz="1600" dirty="0"/>
            </a:br>
            <a:r>
              <a:rPr lang="en-US" altLang="en-US" sz="1600" dirty="0"/>
              <a:t>Guardian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Times New Roman" pitchFamily="18" charset="0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2381802" y="2809111"/>
            <a:ext cx="4021137" cy="271542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B00"/>
                    </a:gs>
                    <a:gs pos="100000">
                      <a:srgbClr val="00800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§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/>
              <a:t>Arcare</a:t>
            </a:r>
            <a:r>
              <a:rPr lang="en-US" altLang="en-US" sz="2400" dirty="0"/>
              <a:t> Trust II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“Master Trust Document”</a:t>
            </a:r>
            <a:endParaRPr lang="en-US" altLang="en-US" sz="36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Self-Settled Trust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Assets subject to Estate Recovery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Assets are pooled for investment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and management purposes.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Each Beneficiary has a Joinder Agreement.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818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Requesting Distributions </a:t>
            </a:r>
            <a:br>
              <a:rPr lang="en-US" dirty="0"/>
            </a:br>
            <a:r>
              <a:rPr lang="en-US" dirty="0"/>
              <a:t>from a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2195"/>
            <a:ext cx="8229600" cy="4056711"/>
          </a:xfrm>
        </p:spPr>
        <p:txBody>
          <a:bodyPr/>
          <a:lstStyle/>
          <a:p>
            <a:r>
              <a:rPr lang="en-US" dirty="0"/>
              <a:t>Policies and Procedures sent out after trust is funded</a:t>
            </a:r>
          </a:p>
          <a:p>
            <a:r>
              <a:rPr lang="en-US" dirty="0"/>
              <a:t>Request forms for distributions include ongoing distributions, mileage, caregivers, auto purchase, home purchase, etc.</a:t>
            </a:r>
          </a:p>
          <a:p>
            <a:r>
              <a:rPr lang="en-US" dirty="0"/>
              <a:t>Distributions reviewed daily, processed weekly</a:t>
            </a:r>
          </a:p>
          <a:p>
            <a:r>
              <a:rPr lang="en-US" dirty="0"/>
              <a:t>Requests must be in writing but can be submitted via mail, email or fax</a:t>
            </a:r>
          </a:p>
          <a:p>
            <a:r>
              <a:rPr lang="en-US" dirty="0"/>
              <a:t>Proper documentation required</a:t>
            </a:r>
          </a:p>
        </p:txBody>
      </p:sp>
    </p:spTree>
    <p:extLst>
      <p:ext uri="{BB962C8B-B14F-4D97-AF65-F5344CB8AC3E}">
        <p14:creationId xmlns:p14="http://schemas.microsoft.com/office/powerpoint/2010/main" val="617513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Distributions from an SNT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4" y="2742503"/>
            <a:ext cx="4436772" cy="4056711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sz="2500" dirty="0"/>
              <a:t>Advocacy services</a:t>
            </a:r>
          </a:p>
          <a:p>
            <a:pPr>
              <a:defRPr/>
            </a:pPr>
            <a:r>
              <a:rPr lang="en-US" sz="2500" b="1" dirty="0"/>
              <a:t>Pre-Paid</a:t>
            </a:r>
            <a:r>
              <a:rPr lang="en-US" sz="2500" dirty="0"/>
              <a:t> Burial Expenses of beneficiary</a:t>
            </a:r>
          </a:p>
          <a:p>
            <a:pPr>
              <a:defRPr/>
            </a:pPr>
            <a:r>
              <a:rPr lang="en-US" sz="2500" dirty="0"/>
              <a:t>Cable television</a:t>
            </a:r>
          </a:p>
          <a:p>
            <a:pPr>
              <a:defRPr/>
            </a:pPr>
            <a:r>
              <a:rPr lang="en-US" sz="2500" dirty="0"/>
              <a:t>Camp tuition</a:t>
            </a:r>
          </a:p>
          <a:p>
            <a:pPr>
              <a:defRPr/>
            </a:pPr>
            <a:r>
              <a:rPr lang="en-US" sz="2500" dirty="0"/>
              <a:t>Clothing for the Beneficiary</a:t>
            </a:r>
          </a:p>
          <a:p>
            <a:pPr>
              <a:defRPr/>
            </a:pPr>
            <a:r>
              <a:rPr lang="en-US" sz="2500" dirty="0"/>
              <a:t>Computer hardware and software</a:t>
            </a:r>
          </a:p>
          <a:p>
            <a:pPr>
              <a:defRPr/>
            </a:pPr>
            <a:r>
              <a:rPr lang="en-US" sz="2500" dirty="0"/>
              <a:t>Curtains, towels, linens, decorative items</a:t>
            </a:r>
          </a:p>
          <a:p>
            <a:pPr>
              <a:defRPr/>
            </a:pPr>
            <a:r>
              <a:rPr lang="en-US" sz="2500" dirty="0"/>
              <a:t>Education, tuition, books or transportation to same</a:t>
            </a:r>
          </a:p>
          <a:p>
            <a:pPr>
              <a:defRPr/>
            </a:pPr>
            <a:r>
              <a:rPr lang="en-US" sz="2500" dirty="0"/>
              <a:t>Entertainment and recreation tickets</a:t>
            </a:r>
          </a:p>
          <a:p>
            <a:pPr>
              <a:defRPr/>
            </a:pPr>
            <a:r>
              <a:rPr lang="en-US" sz="2500" dirty="0"/>
              <a:t>Equipment (electronic, entertainment, adaptive)</a:t>
            </a:r>
          </a:p>
          <a:p>
            <a:pPr>
              <a:defRPr/>
            </a:pPr>
            <a:r>
              <a:rPr lang="en-US" sz="2500" dirty="0"/>
              <a:t>Expenses related to owning and operating one car</a:t>
            </a:r>
          </a:p>
          <a:p>
            <a:pPr>
              <a:defRPr/>
            </a:pPr>
            <a:r>
              <a:rPr lang="en-US" sz="2500" dirty="0"/>
              <a:t>Eyeglasses</a:t>
            </a:r>
          </a:p>
          <a:p>
            <a:pPr>
              <a:defRPr/>
            </a:pPr>
            <a:r>
              <a:rPr lang="en-US" sz="2500" dirty="0"/>
              <a:t>Furniture and household items</a:t>
            </a:r>
          </a:p>
          <a:p>
            <a:pPr>
              <a:defRPr/>
            </a:pPr>
            <a:r>
              <a:rPr lang="en-US" sz="2500" dirty="0"/>
              <a:t>Gardening and lawn care</a:t>
            </a:r>
          </a:p>
          <a:p>
            <a:pPr>
              <a:defRPr/>
            </a:pPr>
            <a:r>
              <a:rPr lang="en-US" sz="2500" dirty="0"/>
              <a:t>Guardianship and advocacy services</a:t>
            </a:r>
          </a:p>
          <a:p>
            <a:pPr>
              <a:defRPr/>
            </a:pPr>
            <a:r>
              <a:rPr lang="en-US" sz="2500" dirty="0"/>
              <a:t>Home appliances</a:t>
            </a:r>
          </a:p>
          <a:p>
            <a:pPr>
              <a:defRPr/>
            </a:pPr>
            <a:r>
              <a:rPr lang="en-US" sz="2500" dirty="0"/>
              <a:t>Home renovations to improve accessibility</a:t>
            </a:r>
          </a:p>
          <a:p>
            <a:pPr>
              <a:defRPr/>
            </a:pPr>
            <a:r>
              <a:rPr lang="en-US" sz="2500" dirty="0"/>
              <a:t>Homeowner insurance premiums</a:t>
            </a:r>
          </a:p>
          <a:p>
            <a:pPr>
              <a:defRPr/>
            </a:pPr>
            <a:r>
              <a:rPr lang="en-US" sz="2500" dirty="0"/>
              <a:t>Independent evaluations</a:t>
            </a:r>
          </a:p>
          <a:p>
            <a:pPr>
              <a:defRPr/>
            </a:pPr>
            <a:r>
              <a:rPr lang="en-US" sz="2500" dirty="0"/>
              <a:t>Insurance premiums (health, dental, life, care and renter)</a:t>
            </a:r>
          </a:p>
          <a:p>
            <a:pPr>
              <a:defRPr/>
            </a:pPr>
            <a:r>
              <a:rPr lang="en-US" sz="2500" dirty="0"/>
              <a:t>Internet access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016615"/>
            <a:ext cx="8229600" cy="70624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24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22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18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16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200" dirty="0">
                <a:solidFill>
                  <a:prstClr val="black"/>
                </a:solidFill>
              </a:rPr>
              <a:t>The Dos (payments must be made to a vendor)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02090" y="2688839"/>
            <a:ext cx="4436772" cy="40567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24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22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18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16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Job coaching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Legal fees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Magazine subscriptions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Medical equipment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Medical, nursing and dental care, not covered by another source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Medications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Massage therapy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Office supplies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Personal assistance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Pet care and supplies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Private counseling and case management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Private lessons and materials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Stamps and writing supplies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Supplemental dietary needs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Telephone service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Testing (vocational, medical, psychological, etc.)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Vacation expenses including transportation and hotel</a:t>
            </a:r>
          </a:p>
        </p:txBody>
      </p:sp>
    </p:spTree>
    <p:extLst>
      <p:ext uri="{BB962C8B-B14F-4D97-AF65-F5344CB8AC3E}">
        <p14:creationId xmlns:p14="http://schemas.microsoft.com/office/powerpoint/2010/main" val="406492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Distributions from an SNT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016615"/>
            <a:ext cx="8229600" cy="70624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24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22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18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16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200" dirty="0">
                <a:solidFill>
                  <a:prstClr val="black"/>
                </a:solidFill>
              </a:rPr>
              <a:t>The Don’ts (or at least try not to)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897746"/>
            <a:ext cx="8229600" cy="3474720"/>
          </a:xfrm>
        </p:spPr>
        <p:txBody>
          <a:bodyPr>
            <a:normAutofit/>
          </a:bodyPr>
          <a:lstStyle/>
          <a:p>
            <a:r>
              <a:rPr lang="en-US" dirty="0"/>
              <a:t>Don’t distribute cash directly to the beneficiary.</a:t>
            </a:r>
          </a:p>
          <a:p>
            <a:r>
              <a:rPr lang="en-US" dirty="0"/>
              <a:t>Don’t make payments for food or shelter.</a:t>
            </a:r>
            <a:br>
              <a:rPr lang="en-US" dirty="0"/>
            </a:br>
            <a:r>
              <a:rPr lang="en-US" dirty="0"/>
              <a:t>(This includes rent, gas, electric, water and waste disposal.) </a:t>
            </a:r>
          </a:p>
        </p:txBody>
      </p:sp>
    </p:spTree>
    <p:extLst>
      <p:ext uri="{BB962C8B-B14F-4D97-AF65-F5344CB8AC3E}">
        <p14:creationId xmlns:p14="http://schemas.microsoft.com/office/powerpoint/2010/main" val="94351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>
                <a:effectLst/>
              </a:rPr>
              <a:t>Care and Support for Life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8224"/>
            <a:ext cx="8229600" cy="2403103"/>
          </a:xfrm>
        </p:spPr>
        <p:txBody>
          <a:bodyPr>
            <a:normAutofit/>
          </a:bodyPr>
          <a:lstStyle/>
          <a:p>
            <a:pPr marL="169863" indent="0" algn="ctr">
              <a:buNone/>
              <a:defRPr/>
            </a:pPr>
            <a:r>
              <a:rPr lang="en-US" dirty="0"/>
              <a:t>You can help today, but what about tomorrow?</a:t>
            </a:r>
          </a:p>
          <a:p>
            <a:pPr marL="169863" indent="0" algn="ctr">
              <a:buNone/>
              <a:defRPr/>
            </a:pPr>
            <a:endParaRPr lang="en-US" dirty="0"/>
          </a:p>
          <a:p>
            <a:pPr marL="169863" indent="0" algn="ctr">
              <a:buNone/>
              <a:defRPr/>
            </a:pPr>
            <a:r>
              <a:rPr lang="en-US" dirty="0"/>
              <a:t>Who will guide your family member when you are deceased or simply unable to assist any longer?</a:t>
            </a:r>
            <a:endParaRPr lang="en-US" dirty="0">
              <a:sym typeface="Webdings" pitchFamily="18" charset="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57200" y="2372634"/>
            <a:ext cx="8229600" cy="1147180"/>
          </a:xfrm>
        </p:spPr>
        <p:txBody>
          <a:bodyPr>
            <a:normAutofit fontScale="77500" lnSpcReduction="20000"/>
          </a:bodyPr>
          <a:lstStyle/>
          <a:p>
            <a:pPr marL="169863" indent="0" algn="ctr">
              <a:buNone/>
              <a:defRPr/>
            </a:pPr>
            <a:r>
              <a:rPr lang="en-US" sz="3800" dirty="0">
                <a:solidFill>
                  <a:srgbClr val="24B4B7"/>
                </a:solidFill>
              </a:rPr>
              <a:t>When a member of the family has a disability, there are so many needs to be addressed.</a:t>
            </a:r>
          </a:p>
        </p:txBody>
      </p:sp>
    </p:spTree>
    <p:extLst>
      <p:ext uri="{BB962C8B-B14F-4D97-AF65-F5344CB8AC3E}">
        <p14:creationId xmlns:p14="http://schemas.microsoft.com/office/powerpoint/2010/main" val="2472469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Arcare</a:t>
            </a:r>
            <a:r>
              <a:rPr lang="en-US" dirty="0"/>
              <a:t> Representative Payee Services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080662"/>
            <a:ext cx="8229600" cy="32806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24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22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18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16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Charges the SSA-regulated fee of $40/month for service.</a:t>
            </a:r>
          </a:p>
          <a:p>
            <a:pPr>
              <a:defRPr/>
            </a:pPr>
            <a:r>
              <a:rPr lang="en-US" dirty="0"/>
              <a:t>Develops a budget for meeting an individual’s needs. Per Social Security requirements, basic needs (food and shelter) are priority.</a:t>
            </a:r>
          </a:p>
          <a:p>
            <a:pPr>
              <a:defRPr/>
            </a:pPr>
            <a:r>
              <a:rPr lang="en-US" dirty="0"/>
              <a:t>Puts money on a UMB debit card for spending and groceries weekly or monthly.</a:t>
            </a:r>
          </a:p>
          <a:p>
            <a:pPr>
              <a:defRPr/>
            </a:pPr>
            <a:r>
              <a:rPr lang="en-US" dirty="0"/>
              <a:t>Works closely with the individual and/or case manager.</a:t>
            </a:r>
          </a:p>
          <a:p>
            <a:pPr>
              <a:defRPr/>
            </a:pPr>
            <a:r>
              <a:rPr lang="en-US" dirty="0"/>
              <a:t>Sees clients by appointment only.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2209800"/>
            <a:ext cx="8229600" cy="70624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24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22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18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16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200" dirty="0"/>
              <a:t>As an organizational payee, </a:t>
            </a:r>
            <a:r>
              <a:rPr lang="en-US" sz="3200" dirty="0" err="1"/>
              <a:t>Arcare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48882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Who Needs a Representative Payee?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4790"/>
            <a:ext cx="8229600" cy="38705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Having a representative payee is not an option or a choice.</a:t>
            </a:r>
          </a:p>
          <a:p>
            <a:pPr>
              <a:defRPr/>
            </a:pPr>
            <a:r>
              <a:rPr lang="en-US" sz="2800" dirty="0"/>
              <a:t>A form from SSA (SSA 787) must be signed by a doctor or medical officer.</a:t>
            </a:r>
          </a:p>
          <a:p>
            <a:pPr>
              <a:defRPr/>
            </a:pPr>
            <a:r>
              <a:rPr lang="en-US" sz="2800" dirty="0"/>
              <a:t>SSA appoints a representative payee when a beneficiary is determined incapable of managing or directing someone else to manage his/her Social Security and/or SSI payments.</a:t>
            </a:r>
          </a:p>
        </p:txBody>
      </p:sp>
    </p:spTree>
    <p:extLst>
      <p:ext uri="{BB962C8B-B14F-4D97-AF65-F5344CB8AC3E}">
        <p14:creationId xmlns:p14="http://schemas.microsoft.com/office/powerpoint/2010/main" val="275342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Initiate Our Representative Payee Service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0"/>
          </p:nvPr>
        </p:nvSpPr>
        <p:spPr>
          <a:xfrm>
            <a:off x="457200" y="2209800"/>
            <a:ext cx="8229600" cy="434131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Contact the local SSA branch at 1.877.455.9978 and tell them you would like to make an appointment to appoint/change payees to </a:t>
            </a:r>
            <a:r>
              <a:rPr lang="en-US" sz="3200" dirty="0" err="1"/>
              <a:t>Arcare</a:t>
            </a:r>
            <a:r>
              <a:rPr lang="en-US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After the meeting, call </a:t>
            </a:r>
            <a:r>
              <a:rPr lang="en-US" sz="3200" dirty="0" err="1"/>
              <a:t>Arcare</a:t>
            </a:r>
            <a:r>
              <a:rPr lang="en-US" sz="3200" dirty="0"/>
              <a:t> at 913.648.0233 to share your needs with John Briggs.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Once you receive paperwork from </a:t>
            </a:r>
            <a:r>
              <a:rPr lang="en-US" sz="3200" dirty="0" err="1"/>
              <a:t>Arcare</a:t>
            </a:r>
            <a:r>
              <a:rPr lang="en-US" sz="3200" dirty="0"/>
              <a:t>, fax or mail back the completed documents.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After we receive notice that we have been assigned as payee, we will contact the beneficiary and set up an appointment  to establish budget</a:t>
            </a:r>
            <a:r>
              <a:rPr lang="en-US" sz="36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NOTE</a:t>
            </a:r>
            <a:r>
              <a:rPr lang="en-US" sz="3200" dirty="0"/>
              <a:t>: The process often takes 4-6 weeks.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767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Leverage </a:t>
            </a:r>
            <a:r>
              <a:rPr lang="en-US" dirty="0" err="1"/>
              <a:t>Arcare’s</a:t>
            </a:r>
            <a:r>
              <a:rPr lang="en-US" dirty="0"/>
              <a:t>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Social Security Administration (SSA)</a:t>
            </a:r>
          </a:p>
          <a:p>
            <a:pPr>
              <a:defRPr/>
            </a:pPr>
            <a:r>
              <a:rPr lang="en-US" dirty="0"/>
              <a:t>Kansas Department for Aging and Disability Services (KDADS)</a:t>
            </a:r>
          </a:p>
          <a:p>
            <a:pPr>
              <a:defRPr/>
            </a:pPr>
            <a:r>
              <a:rPr lang="en-US" dirty="0"/>
              <a:t>Community Developmental Disabilities Organization (CDDO)</a:t>
            </a:r>
          </a:p>
          <a:p>
            <a:pPr>
              <a:defRPr/>
            </a:pPr>
            <a:r>
              <a:rPr lang="en-US" dirty="0"/>
              <a:t>Day service providers</a:t>
            </a:r>
          </a:p>
          <a:p>
            <a:pPr>
              <a:defRPr/>
            </a:pPr>
            <a:r>
              <a:rPr lang="en-US" dirty="0"/>
              <a:t>Residential service providers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Arcare</a:t>
            </a:r>
            <a:r>
              <a:rPr lang="en-US" sz="3200" dirty="0"/>
              <a:t> has experience working with:</a:t>
            </a:r>
          </a:p>
        </p:txBody>
      </p:sp>
    </p:spTree>
    <p:extLst>
      <p:ext uri="{BB962C8B-B14F-4D97-AF65-F5344CB8AC3E}">
        <p14:creationId xmlns:p14="http://schemas.microsoft.com/office/powerpoint/2010/main" val="3551945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</a:t>
            </a:r>
            <a:r>
              <a:rPr lang="en-US" dirty="0" err="1"/>
              <a:t>Arcare</a:t>
            </a:r>
            <a:r>
              <a:rPr lang="en-US" dirty="0"/>
              <a:t> Services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080662"/>
            <a:ext cx="8229600" cy="3280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Medicare</a:t>
            </a:r>
          </a:p>
          <a:p>
            <a:pPr>
              <a:defRPr/>
            </a:pPr>
            <a:r>
              <a:rPr lang="en-US" sz="3200" dirty="0"/>
              <a:t>Medicaid</a:t>
            </a:r>
          </a:p>
          <a:p>
            <a:pPr>
              <a:defRPr/>
            </a:pPr>
            <a:r>
              <a:rPr lang="en-US" sz="3200" dirty="0"/>
              <a:t>Medicare Part D plans</a:t>
            </a:r>
          </a:p>
          <a:p>
            <a:pPr>
              <a:defRPr/>
            </a:pPr>
            <a:r>
              <a:rPr lang="en-US" sz="3200" dirty="0"/>
              <a:t>Case management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0"/>
          </p:nvPr>
        </p:nvSpPr>
        <p:spPr>
          <a:xfrm>
            <a:off x="457200" y="2209800"/>
            <a:ext cx="8229600" cy="706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Other areas of expertise include:</a:t>
            </a:r>
          </a:p>
        </p:txBody>
      </p:sp>
    </p:spTree>
    <p:extLst>
      <p:ext uri="{BB962C8B-B14F-4D97-AF65-F5344CB8AC3E}">
        <p14:creationId xmlns:p14="http://schemas.microsoft.com/office/powerpoint/2010/main" val="1467385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Roles of </a:t>
            </a:r>
            <a:r>
              <a:rPr lang="en-US" sz="4400" dirty="0" err="1"/>
              <a:t>Arcare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7088"/>
            <a:ext cx="8229600" cy="27582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Guardian</a:t>
            </a:r>
          </a:p>
          <a:p>
            <a:pPr>
              <a:defRPr/>
            </a:pPr>
            <a:r>
              <a:rPr lang="en-US" dirty="0"/>
              <a:t>Durable Power of Attorney</a:t>
            </a:r>
          </a:p>
          <a:p>
            <a:pPr>
              <a:defRPr/>
            </a:pPr>
            <a:r>
              <a:rPr lang="en-US" dirty="0"/>
              <a:t>Representative Payee</a:t>
            </a:r>
          </a:p>
          <a:p>
            <a:pPr>
              <a:defRPr/>
            </a:pPr>
            <a:r>
              <a:rPr lang="en-US" dirty="0"/>
              <a:t>Advocate</a:t>
            </a:r>
          </a:p>
          <a:p>
            <a:pPr>
              <a:defRPr/>
            </a:pPr>
            <a:r>
              <a:rPr lang="en-US" dirty="0"/>
              <a:t>Friend</a:t>
            </a:r>
          </a:p>
          <a:p>
            <a:pPr>
              <a:defRPr/>
            </a:pPr>
            <a:r>
              <a:rPr lang="en-US" dirty="0"/>
              <a:t>All-Around Problem Solver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209799"/>
            <a:ext cx="8229600" cy="102191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24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22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•"/>
              <a:defRPr sz="18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4B4B7"/>
              </a:buClr>
              <a:buFont typeface="Arial"/>
              <a:buChar char="–"/>
              <a:defRPr sz="1600" b="0" kern="1200" cap="none" spc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/>
              <a:t>According to your preferences and your loved one’s needs, </a:t>
            </a:r>
            <a:r>
              <a:rPr lang="en-US" sz="3200" dirty="0" err="1"/>
              <a:t>Arcare</a:t>
            </a:r>
            <a:r>
              <a:rPr lang="en-US" sz="3200" dirty="0"/>
              <a:t> can serve as:</a:t>
            </a:r>
          </a:p>
        </p:txBody>
      </p:sp>
    </p:spTree>
    <p:extLst>
      <p:ext uri="{BB962C8B-B14F-4D97-AF65-F5344CB8AC3E}">
        <p14:creationId xmlns:p14="http://schemas.microsoft.com/office/powerpoint/2010/main" val="31560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err="1"/>
              <a:t>Arcare</a:t>
            </a:r>
            <a:r>
              <a:rPr lang="en-US" dirty="0"/>
              <a:t> is a Smart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Professionalism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Ease of administration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Expertise with disabilities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Pooled assets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Continuity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3704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5078673"/>
          </a:xfrm>
        </p:spPr>
        <p:txBody>
          <a:bodyPr>
            <a:normAutofit/>
          </a:bodyPr>
          <a:lstStyle/>
          <a:p>
            <a:r>
              <a:rPr lang="en-US" sz="4300" dirty="0">
                <a:effectLst/>
              </a:rPr>
              <a:t>At </a:t>
            </a:r>
            <a:r>
              <a:rPr lang="en-US" sz="4300" dirty="0" err="1">
                <a:effectLst/>
              </a:rPr>
              <a:t>Arcare</a:t>
            </a:r>
            <a:r>
              <a:rPr lang="en-US" sz="4300" dirty="0">
                <a:effectLst/>
              </a:rPr>
              <a:t>,</a:t>
            </a:r>
            <a:br>
              <a:rPr lang="en-US" sz="4300" dirty="0">
                <a:effectLst/>
              </a:rPr>
            </a:br>
            <a:r>
              <a:rPr lang="en-US" sz="4300" dirty="0"/>
              <a:t>QUALITY (of life) is job #1.</a:t>
            </a:r>
          </a:p>
        </p:txBody>
      </p:sp>
    </p:spTree>
    <p:extLst>
      <p:ext uri="{BB962C8B-B14F-4D97-AF65-F5344CB8AC3E}">
        <p14:creationId xmlns:p14="http://schemas.microsoft.com/office/powerpoint/2010/main" val="3817448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2598107"/>
            <a:ext cx="7772400" cy="1525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Palatino"/>
                <a:ea typeface="+mj-ea"/>
                <a:cs typeface="Palatino"/>
              </a:defRPr>
            </a:lvl1pPr>
          </a:lstStyle>
          <a:p>
            <a:r>
              <a:rPr lang="en-US" sz="4800" u="none" baseline="0" dirty="0"/>
              <a:t>Questions?</a:t>
            </a:r>
            <a:r>
              <a:rPr lang="en-US" sz="4800" u="none" dirty="0"/>
              <a:t> </a:t>
            </a:r>
            <a:br>
              <a:rPr lang="en-US" sz="2200" u="none" dirty="0"/>
            </a:br>
            <a:r>
              <a:rPr lang="en-US" sz="2200" u="none" dirty="0"/>
              <a:t>Contact the </a:t>
            </a:r>
            <a:r>
              <a:rPr lang="en-US" sz="2200" u="none" dirty="0" err="1"/>
              <a:t>Arcare</a:t>
            </a:r>
            <a:r>
              <a:rPr lang="en-US" sz="2200" u="none" dirty="0"/>
              <a:t> team to set up an appointment </a:t>
            </a:r>
            <a:r>
              <a:rPr lang="en-US" sz="2200" dirty="0"/>
              <a:t>today.</a:t>
            </a:r>
            <a:endParaRPr lang="en-US" sz="1800" u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771899"/>
            <a:ext cx="6400800" cy="16513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 baseline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/>
              <a:t>8417 Santa Fe Drive, Suite 107, Overland Park, KS 66212</a:t>
            </a:r>
          </a:p>
          <a:p>
            <a:r>
              <a:rPr lang="en-US" dirty="0"/>
              <a:t>Phone: 913.648.0233 | Fax: 913.648.0057</a:t>
            </a:r>
          </a:p>
          <a:p>
            <a:r>
              <a:rPr lang="en-US" dirty="0"/>
              <a:t>info@arcare.org</a:t>
            </a:r>
          </a:p>
          <a:p>
            <a:r>
              <a:rPr lang="en-US" dirty="0" err="1"/>
              <a:t>www.arcare.org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6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>
                <a:effectLst/>
              </a:rPr>
              <a:t>About </a:t>
            </a:r>
            <a:r>
              <a:rPr lang="en-US" sz="4300" dirty="0" err="1">
                <a:effectLst/>
              </a:rPr>
              <a:t>Arcare</a:t>
            </a:r>
            <a:endParaRPr lang="en-US" sz="43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515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Certified 501c(3) organization</a:t>
            </a:r>
          </a:p>
          <a:p>
            <a:endParaRPr lang="en-US" dirty="0"/>
          </a:p>
          <a:p>
            <a:r>
              <a:rPr lang="en-US" dirty="0"/>
              <a:t>Established in 1982 by a group of parents who didn’t want to leave these challenges to chance, or to family members who may or may not be available to help</a:t>
            </a:r>
          </a:p>
          <a:p>
            <a:endParaRPr lang="en-US" dirty="0"/>
          </a:p>
          <a:p>
            <a:r>
              <a:rPr lang="en-US" dirty="0"/>
              <a:t>Variety of services tailored to each client’s unique needs</a:t>
            </a:r>
          </a:p>
          <a:p>
            <a:endParaRPr lang="en-US" dirty="0"/>
          </a:p>
          <a:p>
            <a:r>
              <a:rPr lang="en-US" dirty="0"/>
              <a:t>Mission: To provide exceptional service to its clients and their families — not to generate a profit </a:t>
            </a:r>
          </a:p>
        </p:txBody>
      </p:sp>
    </p:spTree>
    <p:extLst>
      <p:ext uri="{BB962C8B-B14F-4D97-AF65-F5344CB8AC3E}">
        <p14:creationId xmlns:p14="http://schemas.microsoft.com/office/powerpoint/2010/main" val="107232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>
                <a:effectLst/>
              </a:rPr>
              <a:t>Future Care Planning Services</a:t>
            </a:r>
            <a:endParaRPr lang="en-US" sz="4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32147" y="2209799"/>
            <a:ext cx="8348597" cy="1623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Arcare</a:t>
            </a:r>
            <a:r>
              <a:rPr lang="en-US" sz="2800" dirty="0"/>
              <a:t> works to help families develop a plan of action that responds to real-life situations today and anticipates needs for the future.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995803"/>
            <a:ext cx="8229600" cy="2642992"/>
          </a:xfrm>
        </p:spPr>
        <p:txBody>
          <a:bodyPr>
            <a:normAutofit/>
          </a:bodyPr>
          <a:lstStyle/>
          <a:p>
            <a:r>
              <a:rPr lang="en-US" dirty="0"/>
              <a:t>Annual Review – The plan is reviewed and updated annually.</a:t>
            </a:r>
          </a:p>
          <a:p>
            <a:r>
              <a:rPr lang="en-US" dirty="0"/>
              <a:t>Ongoing Services – These services are put in place to ensure a loved one with disability is cared for after the parents are deceased, disabled or move out of area.</a:t>
            </a:r>
          </a:p>
        </p:txBody>
      </p:sp>
    </p:spTree>
    <p:extLst>
      <p:ext uri="{BB962C8B-B14F-4D97-AF65-F5344CB8AC3E}">
        <p14:creationId xmlns:p14="http://schemas.microsoft.com/office/powerpoint/2010/main" val="83754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6138"/>
            <a:ext cx="9144000" cy="1143000"/>
          </a:xfrm>
          <a:effectLst/>
        </p:spPr>
        <p:txBody>
          <a:bodyPr>
            <a:noAutofit/>
          </a:bodyPr>
          <a:lstStyle/>
          <a:p>
            <a:r>
              <a:rPr lang="en-US" sz="4300" dirty="0"/>
              <a:t>Types of Ongoing Services Offered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1951"/>
            <a:ext cx="8229600" cy="42193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000" dirty="0">
                <a:latin typeface="Arial" charset="0"/>
              </a:rPr>
              <a:t>Guardianship/Conservatorship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Arial" charset="0"/>
              </a:rPr>
              <a:t>Advocacy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Arial" charset="0"/>
              </a:rPr>
              <a:t>Money Management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Arial" charset="0"/>
              </a:rPr>
              <a:t>Independent Living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Arial" charset="0"/>
              </a:rPr>
              <a:t>Trust Services</a:t>
            </a:r>
          </a:p>
          <a:p>
            <a:pPr lvl="1">
              <a:lnSpc>
                <a:spcPct val="120000"/>
              </a:lnSpc>
            </a:pPr>
            <a:r>
              <a:rPr lang="en-US" sz="2800" dirty="0" err="1">
                <a:latin typeface="Arial" charset="0"/>
              </a:rPr>
              <a:t>Arcare</a:t>
            </a:r>
            <a:r>
              <a:rPr lang="en-US" sz="2800" dirty="0">
                <a:latin typeface="Arial" charset="0"/>
              </a:rPr>
              <a:t> Trust I</a:t>
            </a:r>
          </a:p>
          <a:p>
            <a:pPr lvl="1">
              <a:lnSpc>
                <a:spcPct val="120000"/>
              </a:lnSpc>
            </a:pPr>
            <a:r>
              <a:rPr lang="en-US" sz="2800" dirty="0" err="1">
                <a:latin typeface="Arial" charset="0"/>
              </a:rPr>
              <a:t>Arcare</a:t>
            </a:r>
            <a:r>
              <a:rPr lang="en-US" sz="2800" dirty="0">
                <a:latin typeface="Arial" charset="0"/>
              </a:rPr>
              <a:t> Trust II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Arial" charset="0"/>
              </a:rPr>
              <a:t>Representative Payee Program</a:t>
            </a:r>
          </a:p>
        </p:txBody>
      </p:sp>
    </p:spTree>
    <p:extLst>
      <p:ext uri="{BB962C8B-B14F-4D97-AF65-F5344CB8AC3E}">
        <p14:creationId xmlns:p14="http://schemas.microsoft.com/office/powerpoint/2010/main" val="2774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6138"/>
            <a:ext cx="9144000" cy="1143000"/>
          </a:xfrm>
          <a:effectLst/>
        </p:spPr>
        <p:txBody>
          <a:bodyPr>
            <a:noAutofit/>
          </a:bodyPr>
          <a:lstStyle/>
          <a:p>
            <a:r>
              <a:rPr lang="en-US" sz="4300" dirty="0"/>
              <a:t>The Life Care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10441"/>
            <a:ext cx="8229600" cy="39508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Life Care Plan protects your loved one with a disability.</a:t>
            </a:r>
          </a:p>
          <a:p>
            <a:pPr>
              <a:lnSpc>
                <a:spcPct val="120000"/>
              </a:lnSpc>
            </a:pPr>
            <a:r>
              <a:rPr lang="en-US" dirty="0"/>
              <a:t>We provide the outline.</a:t>
            </a:r>
          </a:p>
          <a:p>
            <a:pPr>
              <a:lnSpc>
                <a:spcPct val="120000"/>
              </a:lnSpc>
            </a:pPr>
            <a:r>
              <a:rPr lang="en-US" dirty="0"/>
              <a:t>Together, we design the Plan to your specifications.</a:t>
            </a:r>
          </a:p>
          <a:p>
            <a:pPr>
              <a:lnSpc>
                <a:spcPct val="120000"/>
              </a:lnSpc>
            </a:pPr>
            <a:r>
              <a:rPr lang="en-US" dirty="0"/>
              <a:t>As a team, we ensure the Plan is tailored to the needs of your son or daughter.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Webdings" pitchFamily="18" charset="2"/>
              </a:rPr>
              <a:t>With a personalized Plan in place, you can be confident that we’ll assume the responsibility of caring for your loved one when you’re deceased or no longer able.</a:t>
            </a:r>
          </a:p>
        </p:txBody>
      </p:sp>
    </p:spTree>
    <p:extLst>
      <p:ext uri="{BB962C8B-B14F-4D97-AF65-F5344CB8AC3E}">
        <p14:creationId xmlns:p14="http://schemas.microsoft.com/office/powerpoint/2010/main" val="50367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52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300" dirty="0"/>
              <a:t>Information Included in </a:t>
            </a:r>
            <a:br>
              <a:rPr lang="en-US" sz="4300" dirty="0"/>
            </a:br>
            <a:r>
              <a:rPr lang="en-US" sz="4300" dirty="0"/>
              <a:t>the Life Care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2293337"/>
            <a:ext cx="8229600" cy="39508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Lifestyle preferences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Medical needs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Family values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Financial plans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Personal considerations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Living arrangements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Any additional information you think is important to help provide ideal care for your loved one</a:t>
            </a:r>
          </a:p>
        </p:txBody>
      </p:sp>
    </p:spTree>
    <p:extLst>
      <p:ext uri="{BB962C8B-B14F-4D97-AF65-F5344CB8AC3E}">
        <p14:creationId xmlns:p14="http://schemas.microsoft.com/office/powerpoint/2010/main" val="264612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Does Care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start service right away if there are current needs.</a:t>
            </a:r>
          </a:p>
          <a:p>
            <a:endParaRPr lang="en-US" sz="3600" dirty="0"/>
          </a:p>
          <a:p>
            <a:r>
              <a:rPr lang="en-US" sz="3600" dirty="0"/>
              <a:t>Or, use the plan as peace of mind for the future when you can’t be there for your child.</a:t>
            </a:r>
          </a:p>
        </p:txBody>
      </p:sp>
    </p:spTree>
    <p:extLst>
      <p:ext uri="{BB962C8B-B14F-4D97-AF65-F5344CB8AC3E}">
        <p14:creationId xmlns:p14="http://schemas.microsoft.com/office/powerpoint/2010/main" val="374492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In Relation to Other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err="1"/>
              <a:t>Arcare</a:t>
            </a:r>
            <a:r>
              <a:rPr lang="en-US" sz="3600" dirty="0"/>
              <a:t> doesn’t replace Medicaid-funded services.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We add to them, as you have.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207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</TotalTime>
  <Words>1461</Words>
  <Application>Microsoft Office PowerPoint</Application>
  <PresentationFormat>On-screen Show (4:3)</PresentationFormat>
  <Paragraphs>228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Palatino</vt:lpstr>
      <vt:lpstr>Times New Roman</vt:lpstr>
      <vt:lpstr>Wingdings</vt:lpstr>
      <vt:lpstr>Office Theme</vt:lpstr>
      <vt:lpstr>Caring for Your Loved One with a Disability</vt:lpstr>
      <vt:lpstr>Care and Support for Life</vt:lpstr>
      <vt:lpstr>About Arcare</vt:lpstr>
      <vt:lpstr>Future Care Planning Services</vt:lpstr>
      <vt:lpstr>Types of Ongoing Services Offered</vt:lpstr>
      <vt:lpstr>The Life Care Plan</vt:lpstr>
      <vt:lpstr>Information Included in  the Life Care Plan</vt:lpstr>
      <vt:lpstr>When Does Care Begin?</vt:lpstr>
      <vt:lpstr>In Relation to Other Services</vt:lpstr>
      <vt:lpstr>Arcare Trust Services</vt:lpstr>
      <vt:lpstr>Arcare Trust I</vt:lpstr>
      <vt:lpstr>How Arcare Trust I Works</vt:lpstr>
      <vt:lpstr>Arcare Trust II</vt:lpstr>
      <vt:lpstr>Arcare Trust II</vt:lpstr>
      <vt:lpstr>The Arcare Trust II is the solution!</vt:lpstr>
      <vt:lpstr>How Arcare Trust II Works</vt:lpstr>
      <vt:lpstr>Requesting Distributions  from a Trust</vt:lpstr>
      <vt:lpstr>Distributions from an SNT</vt:lpstr>
      <vt:lpstr>Distributions from an SNT</vt:lpstr>
      <vt:lpstr>Arcare Representative Payee Services</vt:lpstr>
      <vt:lpstr>Who Needs a Representative Payee?</vt:lpstr>
      <vt:lpstr>How to Initiate Our Representative Payee Service</vt:lpstr>
      <vt:lpstr>Leverage Arcare’s Experience</vt:lpstr>
      <vt:lpstr>Additional Arcare Services</vt:lpstr>
      <vt:lpstr>The Roles of Arcare</vt:lpstr>
      <vt:lpstr>Why Arcare is a Smart Choice</vt:lpstr>
      <vt:lpstr>At Arcare, QUALITY (of life) is job #1.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Needs Trust Program</dc:title>
  <dc:creator>Anna</dc:creator>
  <cp:lastModifiedBy>Jessica Whitehair</cp:lastModifiedBy>
  <cp:revision>41</cp:revision>
  <dcterms:created xsi:type="dcterms:W3CDTF">2014-02-28T17:00:32Z</dcterms:created>
  <dcterms:modified xsi:type="dcterms:W3CDTF">2020-01-07T13:41:47Z</dcterms:modified>
</cp:coreProperties>
</file>